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3"/>
  </p:notesMasterIdLst>
  <p:handoutMasterIdLst>
    <p:handoutMasterId r:id="rId24"/>
  </p:handoutMasterIdLst>
  <p:sldIdLst>
    <p:sldId id="1202" r:id="rId5"/>
    <p:sldId id="1203" r:id="rId6"/>
    <p:sldId id="1204" r:id="rId7"/>
    <p:sldId id="1207" r:id="rId8"/>
    <p:sldId id="486" r:id="rId9"/>
    <p:sldId id="456" r:id="rId10"/>
    <p:sldId id="581" r:id="rId11"/>
    <p:sldId id="1209" r:id="rId12"/>
    <p:sldId id="1213" r:id="rId13"/>
    <p:sldId id="1205" r:id="rId14"/>
    <p:sldId id="1211" r:id="rId15"/>
    <p:sldId id="1210" r:id="rId16"/>
    <p:sldId id="1212" r:id="rId17"/>
    <p:sldId id="1193" r:id="rId18"/>
    <p:sldId id="1192" r:id="rId19"/>
    <p:sldId id="1194" r:id="rId20"/>
    <p:sldId id="1165" r:id="rId21"/>
    <p:sldId id="1060" r:id="rId2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1202"/>
            <p14:sldId id="1203"/>
            <p14:sldId id="1204"/>
            <p14:sldId id="1207"/>
            <p14:sldId id="486"/>
            <p14:sldId id="456"/>
            <p14:sldId id="581"/>
            <p14:sldId id="1209"/>
            <p14:sldId id="1213"/>
            <p14:sldId id="1205"/>
            <p14:sldId id="1211"/>
            <p14:sldId id="1210"/>
            <p14:sldId id="1212"/>
            <p14:sldId id="1193"/>
            <p14:sldId id="1192"/>
            <p14:sldId id="1194"/>
            <p14:sldId id="1165"/>
            <p14:sldId id="1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54047" autoAdjust="0"/>
  </p:normalViewPr>
  <p:slideViewPr>
    <p:cSldViewPr snapToGrid="0" snapToObjects="1">
      <p:cViewPr varScale="1">
        <p:scale>
          <a:sx n="51" d="100"/>
          <a:sy n="51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1/15/2024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1/15/2024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742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3608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407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86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C714D-7875-4D6D-BB0B-357814E143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232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128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0946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93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902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3394472"/>
          </a:xfrm>
        </p:spPr>
        <p:txBody>
          <a:bodyPr/>
          <a:lstStyle>
            <a:lvl1pPr marL="192881" marR="0" indent="-192881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Times New Roman" charset="0"/>
                <a:ea typeface="Times New Roman" charset="0"/>
                <a:cs typeface="Times New Roman" charset="0"/>
              </a:defRPr>
            </a:lvl1pPr>
            <a:lvl2pPr marL="417910" marR="0" indent="-160735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Times New Roman" charset="0"/>
                <a:ea typeface="Times New Roman" charset="0"/>
                <a:cs typeface="Times New Roman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6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  <p:extLst>
      <p:ext uri="{BB962C8B-B14F-4D97-AF65-F5344CB8AC3E}">
        <p14:creationId xmlns:p14="http://schemas.microsoft.com/office/powerpoint/2010/main" val="379232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0" y="400051"/>
            <a:ext cx="8991600" cy="528704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400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76200" y="1049657"/>
            <a:ext cx="8991600" cy="3513294"/>
          </a:xfrm>
        </p:spPr>
        <p:txBody>
          <a:bodyPr/>
          <a:lstStyle>
            <a:lvl1pPr>
              <a:defRPr sz="1650"/>
            </a:lvl1pPr>
            <a:lvl2pPr>
              <a:defRPr sz="1650"/>
            </a:lvl2pPr>
            <a:lvl3pPr>
              <a:defRPr sz="1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3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  <p:sldLayoutId id="2147483811" r:id="rId10"/>
    <p:sldLayoutId id="2147483812" r:id="rId11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pol.int/Crime-areas/Cybercrime/Cybercrime/Botnet-Takedown/Qbo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reatpost.com/qbot-banking-trojan-hits-u-s-businesses-fbi/166171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Ashu.Sharma@watchguard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sz="3200" dirty="0"/>
              <a:t>Use of </a:t>
            </a:r>
            <a:r>
              <a:rPr lang="en-US" altLang="en-US" sz="3200" dirty="0" err="1"/>
              <a:t>Ml</a:t>
            </a:r>
            <a:r>
              <a:rPr lang="en-US" altLang="en-US" sz="3200" dirty="0"/>
              <a:t>; Malware Classification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24082" y="4630432"/>
            <a:ext cx="2359959" cy="562686"/>
          </a:xfrm>
        </p:spPr>
        <p:txBody>
          <a:bodyPr>
            <a:normAutofit/>
          </a:bodyPr>
          <a:lstStyle/>
          <a:p>
            <a:r>
              <a:rPr lang="en-IN" i="0" dirty="0">
                <a:effectLst/>
                <a:latin typeface="-apple-system"/>
              </a:rPr>
              <a:t>Manoj </a:t>
            </a:r>
            <a:r>
              <a:rPr lang="en-IN" i="0" dirty="0" err="1">
                <a:effectLst/>
                <a:latin typeface="-apple-system"/>
              </a:rPr>
              <a:t>Kshirsagar</a:t>
            </a:r>
            <a:endParaRPr lang="en-IN" i="0" dirty="0">
              <a:effectLst/>
              <a:latin typeface="-apple-system"/>
            </a:endParaRP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Malware detection</a:t>
            </a:r>
          </a:p>
        </p:txBody>
      </p:sp>
    </p:spTree>
    <p:extLst>
      <p:ext uri="{BB962C8B-B14F-4D97-AF65-F5344CB8AC3E}">
        <p14:creationId xmlns:p14="http://schemas.microsoft.com/office/powerpoint/2010/main" val="75536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A700-596E-94B6-5B05-63C6C99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detection</a:t>
            </a:r>
          </a:p>
        </p:txBody>
      </p:sp>
      <p:pic>
        <p:nvPicPr>
          <p:cNvPr id="6" name="Content Placeholder 5" descr="A robot sitting at a table reading a newspaper&#10;&#10;Description automatically generated">
            <a:extLst>
              <a:ext uri="{FF2B5EF4-FFF2-40B4-BE49-F238E27FC236}">
                <a16:creationId xmlns:a16="http://schemas.microsoft.com/office/drawing/2014/main" id="{EECB7AA2-4760-9BE1-AE81-FE67EEFB6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36360" y="769938"/>
            <a:ext cx="2921755" cy="38242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92F1-BDD6-608C-AD86-9E6E1509E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552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7E6D-0DFC-D798-E904-EB0FED67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MalwareFamily</a:t>
            </a:r>
            <a:r>
              <a:rPr lang="en-US" dirty="0"/>
              <a:t>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29321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8640-57BB-8BDD-A3E1-08302351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312A-A882-4AA2-BB91-D116B37F8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F57B7B-F673-84FB-E761-EB43345EF9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1237" y="1396206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3487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</a:t>
            </a:r>
          </a:p>
        </p:txBody>
      </p:sp>
    </p:spTree>
    <p:extLst>
      <p:ext uri="{BB962C8B-B14F-4D97-AF65-F5344CB8AC3E}">
        <p14:creationId xmlns:p14="http://schemas.microsoft.com/office/powerpoint/2010/main" val="40022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926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6641-D560-4C61-8A62-1582F74C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Recomendation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82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Trojan" by TrendMicro. Available at: https://www.trendmicro.com/en_us/research/14/b/qbot-banking-trojan.html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malware: a deep dive into the banking Trojan's latest attack methods" by TechRepublic. Available at: https://www.techrepublic.com/article/qbot-malware-a-deep-dive-into-the-banking-trojans-latest-attack-methods/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"Botnet Takedown: </a:t>
            </a:r>
            <a:r>
              <a:rPr lang="en-US" sz="1200" dirty="0" err="1"/>
              <a:t>Qbot</a:t>
            </a:r>
            <a:r>
              <a:rPr lang="en-US" sz="1200" dirty="0"/>
              <a:t>" by Interpol. Available at: </a:t>
            </a:r>
            <a:r>
              <a:rPr lang="en-US" sz="1200" dirty="0">
                <a:hlinkClick r:id="rId3"/>
              </a:rPr>
              <a:t>https://www.interpol.int/Crime-areas/Cybercrime/Cybercrime/Botnet-Takedown/Qbot</a:t>
            </a: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Trojan" by Kaspersky. Available at: https://www.kaspersky.com/resource-center/threats/qbot-banking-trojan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Trojan" by Symantec. Available at: https://www.symantec.com/security-center/writeup/2015-081902-3559-99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 Hits U.S. Businesses: FBI" by </a:t>
            </a:r>
            <a:r>
              <a:rPr lang="en-US" sz="1200" dirty="0" err="1"/>
              <a:t>Threatpost</a:t>
            </a:r>
            <a:r>
              <a:rPr lang="en-US" sz="1200" dirty="0"/>
              <a:t>. Available at: </a:t>
            </a:r>
            <a:r>
              <a:rPr lang="en-US" sz="1200" dirty="0">
                <a:hlinkClick r:id="rId4"/>
              </a:rPr>
              <a:t>https://threatpost.com/qbot-banking-trojan-hits-u-s-businesses-fbi/166171/</a:t>
            </a: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"Qbot Banking Trojan: Detection and Prevention" by Infosec Institute. Available at: https://resources.infosecinstitute.com/qbot-banking-trojan-detection-and-prevention/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Trojan: Prevention and Detection" by </a:t>
            </a:r>
            <a:r>
              <a:rPr lang="en-US" sz="1200" dirty="0" err="1"/>
              <a:t>Cyware</a:t>
            </a:r>
            <a:r>
              <a:rPr lang="en-US" sz="1200" dirty="0"/>
              <a:t>. Available at: https://cyware.com/news/qbot-trojan-prevention-and-detection-9f2bbdd2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Trojan: Mitigation and Countermeasures" by </a:t>
            </a:r>
            <a:r>
              <a:rPr lang="en-US" sz="1200" dirty="0" err="1"/>
              <a:t>Cyware</a:t>
            </a:r>
            <a:r>
              <a:rPr lang="en-US" sz="1200" dirty="0"/>
              <a:t>. Available at: https://cyware.com/news/qbot-trojan-mitigation-and-countermeasures-89d5a332</a:t>
            </a:r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cristobal.tarraga@watchguard.com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400" dirty="0"/>
              <a:t>https://github.com/ashubits/PresentationPDFMalware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machine with a mechanical arm&#10;&#10;Description automatically generated">
            <a:extLst>
              <a:ext uri="{FF2B5EF4-FFF2-40B4-BE49-F238E27FC236}">
                <a16:creationId xmlns:a16="http://schemas.microsoft.com/office/drawing/2014/main" id="{ADFB927C-4456-9ECD-DA6E-0165AA9F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7135" y="2334815"/>
            <a:ext cx="4888115" cy="2363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1047750"/>
            <a:ext cx="6019798" cy="398026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Malware 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 Prevention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Yara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Challenges and Limitations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for Malware Detection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Supervised learning algorithms (Decision Trees, Random Forest, SVM, Neural Networks).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Unsupervised learning techniques (Clustering, Anomaly Detection).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Classification</a:t>
            </a:r>
          </a:p>
          <a:p>
            <a:pPr algn="l"/>
            <a:r>
              <a:rPr lang="en-US" sz="1100" b="1" i="0" dirty="0">
                <a:effectLst/>
                <a:latin typeface="Söhne"/>
              </a:rPr>
              <a:t>Challenges and Limitations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False positives and false negatives.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Adversarial attacks on machine learning models.</a:t>
            </a:r>
            <a:endParaRPr lang="en-US" sz="1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0112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183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FB08-95B2-C95C-78A1-D1DEC4F2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5980"/>
            <a:ext cx="11143127" cy="506015"/>
          </a:xfrm>
        </p:spPr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DAE5-4C07-6F6C-31D4-7028CCF98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26" name="Picture 2" descr="Antivirus &amp; Malware Evasion Techniques">
            <a:extLst>
              <a:ext uri="{FF2B5EF4-FFF2-40B4-BE49-F238E27FC236}">
                <a16:creationId xmlns:a16="http://schemas.microsoft.com/office/drawing/2014/main" id="{A71D9C6C-B688-41EE-425D-20E46220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244" y="2659034"/>
            <a:ext cx="1871230" cy="12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oster with different types of malware&#10;&#10;Description automatically generated">
            <a:extLst>
              <a:ext uri="{FF2B5EF4-FFF2-40B4-BE49-F238E27FC236}">
                <a16:creationId xmlns:a16="http://schemas.microsoft.com/office/drawing/2014/main" id="{6E0D4DD5-3B99-337C-3550-CA8C6C0B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" y="1244575"/>
            <a:ext cx="6977991" cy="39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 txBox="1">
            <a:spLocks/>
          </p:cNvSpPr>
          <p:nvPr/>
        </p:nvSpPr>
        <p:spPr bwMode="auto">
          <a:xfrm>
            <a:off x="485776" y="1163736"/>
            <a:ext cx="61150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01141"/>
              </a:buClr>
              <a:buFont typeface="Arial" charset="0"/>
              <a:buNone/>
            </a:pPr>
            <a:r>
              <a:rPr lang="en-US" altLang="en-US" sz="1800" dirty="0"/>
              <a:t>Client/User                                  Server/Anti-Virus Vendor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1254920" y="2906811"/>
            <a:ext cx="33147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gnetic Disk 5"/>
          <p:cNvSpPr/>
          <p:nvPr/>
        </p:nvSpPr>
        <p:spPr>
          <a:xfrm>
            <a:off x="5569745" y="1620936"/>
            <a:ext cx="8572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7" name="Flowchart: Magnetic Disk 6"/>
          <p:cNvSpPr/>
          <p:nvPr/>
        </p:nvSpPr>
        <p:spPr>
          <a:xfrm>
            <a:off x="1569245" y="1506636"/>
            <a:ext cx="9715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8" name="Left Arrow 7"/>
          <p:cNvSpPr/>
          <p:nvPr/>
        </p:nvSpPr>
        <p:spPr>
          <a:xfrm>
            <a:off x="2312195" y="2821086"/>
            <a:ext cx="2057400" cy="1028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 updates on internet</a:t>
            </a:r>
          </a:p>
        </p:txBody>
      </p:sp>
      <p:sp>
        <p:nvSpPr>
          <p:cNvPr id="9" name="Hexagon 8"/>
          <p:cNvSpPr/>
          <p:nvPr/>
        </p:nvSpPr>
        <p:spPr>
          <a:xfrm>
            <a:off x="369095" y="2592486"/>
            <a:ext cx="1885950" cy="1828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Signature matching</a:t>
            </a:r>
          </a:p>
          <a:p>
            <a:pPr algn="ctr">
              <a:defRPr/>
            </a:pPr>
            <a:r>
              <a:rPr lang="en-US" dirty="0"/>
              <a:t>+</a:t>
            </a:r>
          </a:p>
          <a:p>
            <a:pPr algn="ctr">
              <a:defRPr/>
            </a:pPr>
            <a:r>
              <a:rPr lang="en-US" dirty="0"/>
              <a:t>Heuristic  approach</a:t>
            </a:r>
          </a:p>
        </p:txBody>
      </p:sp>
      <p:sp>
        <p:nvSpPr>
          <p:cNvPr id="10" name="Oval 9"/>
          <p:cNvSpPr/>
          <p:nvPr/>
        </p:nvSpPr>
        <p:spPr>
          <a:xfrm>
            <a:off x="4485085" y="2931365"/>
            <a:ext cx="200025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 to generate signature of  new malwares</a:t>
            </a:r>
          </a:p>
        </p:txBody>
      </p:sp>
      <p:sp>
        <p:nvSpPr>
          <p:cNvPr id="11" name="Oval 10"/>
          <p:cNvSpPr/>
          <p:nvPr/>
        </p:nvSpPr>
        <p:spPr>
          <a:xfrm>
            <a:off x="3112295" y="1506636"/>
            <a:ext cx="205740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Crawler that collect malwares from malware repositories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82B64-2128-182F-FB29-7DAE34A945F7}"/>
              </a:ext>
            </a:extLst>
          </p:cNvPr>
          <p:cNvSpPr txBox="1"/>
          <p:nvPr/>
        </p:nvSpPr>
        <p:spPr>
          <a:xfrm>
            <a:off x="297857" y="489592"/>
            <a:ext cx="45710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100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Antivirus Defense System</a:t>
            </a:r>
          </a:p>
        </p:txBody>
      </p:sp>
    </p:spTree>
    <p:extLst>
      <p:ext uri="{BB962C8B-B14F-4D97-AF65-F5344CB8AC3E}">
        <p14:creationId xmlns:p14="http://schemas.microsoft.com/office/powerpoint/2010/main" val="111908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Signatures.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06085" y="1230155"/>
            <a:ext cx="6673970" cy="3513294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altLang="en-US" sz="1800" dirty="0"/>
              <a:t>Types of Malware signatures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Strict Signatures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Identification of malware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&lt;Sha, CRC1, CRC2,.. CRCN Malware Name&gt;</a:t>
            </a:r>
          </a:p>
          <a:p>
            <a:pPr marL="225029" lvl="1" indent="0"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Loose/Heuristic Signatures</a:t>
            </a:r>
          </a:p>
          <a:p>
            <a:pPr lvl="2">
              <a:defRPr/>
            </a:pPr>
            <a:r>
              <a:rPr lang="en-US" dirty="0">
                <a:solidFill>
                  <a:srgbClr val="0000CC"/>
                </a:solidFill>
              </a:rPr>
              <a:t>Identification + Classification of malware/ Identify its family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EEBD166-DECA-4030-BDB1-98965F316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0634" y="989442"/>
            <a:ext cx="5239576" cy="1454244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rule MalwareExample2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{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strings: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= { F4 23 ( 62 B4 | 56 | 45 ?? 67 ) 45 }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condition: 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endParaRPr lang="en-US" altLang="en-US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6F457-30CE-4D69-B9C3-3A554EBCCA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Loose/Heuristic Signatures by </a:t>
            </a:r>
            <a:r>
              <a:rPr lang="en-US" dirty="0" err="1">
                <a:solidFill>
                  <a:srgbClr val="C00000"/>
                </a:solidFill>
              </a:rPr>
              <a:t>yara</a:t>
            </a:r>
            <a:r>
              <a:rPr lang="en-US" dirty="0">
                <a:solidFill>
                  <a:srgbClr val="C00000"/>
                </a:solidFill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345850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based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E4F3-8715-494D-22BD-909B14D473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64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FBAB-BD01-B564-35B6-44EDFD5D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een background with black and white text&#10;&#10;Description automatically generated">
            <a:extLst>
              <a:ext uri="{FF2B5EF4-FFF2-40B4-BE49-F238E27FC236}">
                <a16:creationId xmlns:a16="http://schemas.microsoft.com/office/drawing/2014/main" id="{3F4DEEA9-1FE3-3F3A-36BB-2C7914ECA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978059"/>
            <a:ext cx="5680075" cy="3408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C355-A7B4-35F3-1D7F-DF746951A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6654030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0DD382-103D-4FD4-A0D2-A5E0F038079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2fc784a7-eac2-4729-8291-eda7c6e43d70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23462</TotalTime>
  <Words>502</Words>
  <Application>Microsoft Office PowerPoint</Application>
  <PresentationFormat>On-screen Show (16:9)</PresentationFormat>
  <Paragraphs>90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Arial</vt:lpstr>
      <vt:lpstr>Calibri</vt:lpstr>
      <vt:lpstr>Consolas</vt:lpstr>
      <vt:lpstr>Söhne</vt:lpstr>
      <vt:lpstr>Times New Roman</vt:lpstr>
      <vt:lpstr>Wingdings</vt:lpstr>
      <vt:lpstr>WatchGuard_2016</vt:lpstr>
      <vt:lpstr>Use of Ml; Malware Classification </vt:lpstr>
      <vt:lpstr>Agenda</vt:lpstr>
      <vt:lpstr>Introduction</vt:lpstr>
      <vt:lpstr>Malware</vt:lpstr>
      <vt:lpstr>PowerPoint Presentation</vt:lpstr>
      <vt:lpstr>PowerPoint Presentation</vt:lpstr>
      <vt:lpstr>PowerPoint Presentation</vt:lpstr>
      <vt:lpstr>Code based Signature</vt:lpstr>
      <vt:lpstr>PowerPoint Presentation</vt:lpstr>
      <vt:lpstr>Machine learning in Malware detection</vt:lpstr>
      <vt:lpstr>Machine Learning for detection</vt:lpstr>
      <vt:lpstr>MalwareFamily Identification</vt:lpstr>
      <vt:lpstr>PowerPoint Presentation</vt:lpstr>
      <vt:lpstr>Evaluation of Model</vt:lpstr>
      <vt:lpstr>Conclusion</vt:lpstr>
      <vt:lpstr>Recomendation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Ashu Sharma</cp:lastModifiedBy>
  <cp:revision>392</cp:revision>
  <dcterms:created xsi:type="dcterms:W3CDTF">2020-03-11T15:31:22Z</dcterms:created>
  <dcterms:modified xsi:type="dcterms:W3CDTF">2024-01-15T18:38:16Z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